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2_E62F5269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8" r:id="rId4"/>
    <p:sldId id="259" r:id="rId5"/>
    <p:sldId id="274" r:id="rId6"/>
    <p:sldId id="262" r:id="rId7"/>
    <p:sldId id="261" r:id="rId8"/>
    <p:sldId id="263" r:id="rId9"/>
    <p:sldId id="265" r:id="rId10"/>
    <p:sldId id="264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2F6752-F890-B1BD-922D-DA016B5E06EB}" name="Moshe Sulamy" initials="MS" userId="S::moshesu@mta.ac.il::efdd22ad-b142-4860-a951-f2a3f5dd8e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7"/>
    <p:restoredTop sz="86773"/>
  </p:normalViewPr>
  <p:slideViewPr>
    <p:cSldViewPr snapToGrid="0">
      <p:cViewPr>
        <p:scale>
          <a:sx n="108" d="100"/>
          <a:sy n="108" d="100"/>
        </p:scale>
        <p:origin x="3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12_E62F52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792A92-6B6C-48CC-8DFC-338B616AC2E7}" authorId="{D02F6752-F890-B1BD-922D-DA016B5E06EB}" created="2026-01-09T09:32:18.6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61860969" sldId="274"/>
      <ac:spMk id="3" creationId="{709C2F0D-9463-1A69-21E2-7BDBE9793087}"/>
      <ac:txMk cp="4">
        <ac:context len="187" hash="1973959000"/>
      </ac:txMk>
    </ac:txMkLst>
    <p188:pos x="1669540" y="194699"/>
    <p188:txBody>
      <a:bodyPr/>
      <a:lstStyle/>
      <a:p>
        <a:r>
          <a:rPr lang="en-IL"/>
          <a:t>שימו לב להשתמש בשמות אחידים, שתואמים לספר
(שם זה 
Hunter, builder)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8E201-08E1-4A41-983E-96E44D433619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943D8-02D4-1D48-8D3F-B8E43D731D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52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static diagrams and pseudocode that can lead to student disengagement.</a:t>
            </a:r>
          </a:p>
          <a:p>
            <a:r>
              <a:rPr lang="en-US" sz="1200" dirty="0"/>
              <a:t>, especially for students who struggle with abstract concepts.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91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516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532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522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651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16A2-DAD8-7DAF-AA53-66594756C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44817-4EF0-46D0-93E1-10F4624F1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50928-6197-A2EE-D99A-FA98B52F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285F2-47D7-2157-7530-545CFCF5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5C9E-50CF-861E-448F-F890A843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94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C57D-93CA-73B3-58AB-5514513D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EC963-5DA5-5421-93EE-1E5B66574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26A9-457E-EC84-9D64-33091592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7167D-FC5A-1A3D-EFC0-BE5DCA4B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2401D-6332-15AA-4977-15ED9003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749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D5FE1-7AD8-E12F-6100-A55FBD382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EA2E8-E588-1D96-15F0-975DB5A74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2C6C-DAC1-74F6-00DA-1F846CD5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7DDF-38AB-6448-62E7-AEE64116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6E2CA-BDB7-E0AC-4ACF-4A2F1B20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962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119C-679D-8E91-F714-D4DA6AF5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D1F0-234C-7F94-D18B-35448486C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B473-0A8B-7A1F-947B-0F8747EA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BEFD-9735-5DF0-5E49-16F30EB0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5361E-05DE-5A39-2209-40B48933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74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B475-308E-4981-B604-2F9BF36F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14B4-2D75-C1B9-EB40-79C8B6EAB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30F72-78E4-8BC4-3CCF-71A7BCA5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EA0B-E792-E4EF-5BF5-B8536B9C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6D339-32D4-5D96-E951-C1E716A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921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150A-F3B2-069B-C624-0E271732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1272-34E6-0220-D3DD-BAF8680D6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E7CAC-0390-AE1C-944E-06D838A4E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D6549-2142-72EB-0B0D-5F28F7BE2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53C0-F51B-5D72-18A9-B15F78A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A9F19-3F01-C0A9-0341-074B1C25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849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1EB8-3143-5E4F-87D1-76ED1327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30BC6-5D88-C881-D30E-21FD2A3F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C9879-BF93-9A9F-B195-223CB048B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F1B5F-BA0D-F00F-6BE2-4AD54E738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CDFC8-9BA0-0B93-1C6F-62B27B884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DC12F-C964-7F22-70CE-3088925A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32EB8-8562-EFCE-84BA-B2FCAFDF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2513F-70D1-1BDA-D4A8-95A4843E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961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9E66-0A40-FC64-C5B6-9D6DE780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88E82-BAD2-D77C-D08F-A7CF5D6E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37B1C-96B6-1696-1712-D313CF17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6121C-D8E2-3FA3-78F6-A4A4136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800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421BD-0E68-28EC-D232-3A2957D2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A9B92-86D0-EAF6-E4C4-D8ABA4EC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5FC24-E458-EDD5-599B-D02E9D7D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952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5FE6-2851-BFBE-B3EF-84230E34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DBF8-4DFE-E2E5-4DF4-1E2BF6B62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E5341-3DBC-8F3D-AA0E-284D3A019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0F842-8E79-FB5E-EF72-58017E12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7F55-6036-8573-16FA-0ACE6AA5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031E-F78D-B54C-F6A7-7BD9E45D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051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273D-0238-6133-847A-E71FB9BD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04A75-F035-C1EA-7CF7-A01EA68DC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14028-52BD-1D12-F91D-34A5B551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C8944-914D-E8FF-D26C-983BF95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EA5E4-9EB0-0968-43FC-F2658709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6ADC-0A54-FC85-0213-DA245098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017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7B4B6-35F0-7186-3083-CDD9FEA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4BFA-85B9-71B9-F04C-4F730939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E8CD-41C1-B038-900F-CCC23593B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80FB4-18D2-8645-894B-9E7CE4448567}" type="datetimeFigureOut">
              <a:rPr lang="en-IL" smtClean="0"/>
              <a:t>13/01/2026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B0033-4AB9-FBF7-C7E0-C4EECA811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007B5-B36B-7706-BDD5-51EECAA71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394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2_E62F526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2F71E-95FF-E9CB-4CAD-3BE42D7A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382588"/>
            <a:ext cx="44450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E2DC1-5ED7-953B-2632-9A87477AEB9F}"/>
              </a:ext>
            </a:extLst>
          </p:cNvPr>
          <p:cNvSpPr txBox="1"/>
          <p:nvPr/>
        </p:nvSpPr>
        <p:spPr>
          <a:xfrm>
            <a:off x="1163052" y="1858764"/>
            <a:ext cx="986589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600" b="1" dirty="0"/>
              <a:t>Software Engineering Department</a:t>
            </a:r>
            <a:endParaRPr lang="en-IL" sz="1600" dirty="0"/>
          </a:p>
          <a:p>
            <a:pPr algn="ctr"/>
            <a:r>
              <a:rPr lang="en-IL" sz="1600" b="1" dirty="0"/>
              <a:t>Braude College of Engineering</a:t>
            </a:r>
            <a:endParaRPr lang="en-IL" sz="1600" dirty="0"/>
          </a:p>
          <a:p>
            <a:pPr algn="ctr"/>
            <a:r>
              <a:rPr lang="en-IL" sz="1600" b="1" dirty="0"/>
              <a:t>Final Project – Phase A (61998) </a:t>
            </a:r>
            <a:endParaRPr lang="en-IL" sz="1600" dirty="0"/>
          </a:p>
          <a:p>
            <a:pPr algn="ctr"/>
            <a:r>
              <a:rPr lang="en-IL" sz="1600" b="1" dirty="0"/>
              <a:t> </a:t>
            </a:r>
            <a:endParaRPr lang="en-IL" sz="1600" dirty="0"/>
          </a:p>
          <a:p>
            <a:pPr algn="ctr"/>
            <a:r>
              <a:rPr lang="en-IL" sz="1600" b="1" dirty="0"/>
              <a:t>Dynamic Labyrinths - Asymmetric Hunter vs. Builder</a:t>
            </a:r>
            <a:endParaRPr lang="en-IL" sz="1600" dirty="0"/>
          </a:p>
          <a:p>
            <a:pPr algn="ctr"/>
            <a:endParaRPr lang="en-IL" sz="1600" dirty="0"/>
          </a:p>
          <a:p>
            <a:pPr algn="ctr"/>
            <a:r>
              <a:rPr lang="en-IL" sz="1600" b="1" dirty="0"/>
              <a:t>CODE: 26-1-D-22</a:t>
            </a:r>
            <a:endParaRPr lang="en-IL" sz="1600" dirty="0"/>
          </a:p>
          <a:p>
            <a:pPr algn="ctr"/>
            <a:br>
              <a:rPr lang="en-IL" sz="1600" dirty="0"/>
            </a:br>
            <a:r>
              <a:rPr lang="en-IL" sz="1600" dirty="0"/>
              <a:t>By:</a:t>
            </a:r>
            <a:br>
              <a:rPr lang="en-IL" sz="1600" b="1" dirty="0"/>
            </a:br>
            <a:r>
              <a:rPr lang="en-IL" sz="1600" dirty="0"/>
              <a:t>Elio Pikuli</a:t>
            </a:r>
            <a:br>
              <a:rPr lang="en-IL" sz="1600" dirty="0"/>
            </a:br>
            <a:r>
              <a:rPr lang="en-IL" sz="1600" dirty="0"/>
              <a:t>Maxim Lazarenko</a:t>
            </a:r>
          </a:p>
          <a:p>
            <a:pPr algn="ctr"/>
            <a:r>
              <a:rPr lang="en-IL" sz="1600" b="1" dirty="0"/>
              <a:t> </a:t>
            </a:r>
            <a:endParaRPr lang="en-IL" sz="1600" dirty="0"/>
          </a:p>
          <a:p>
            <a:pPr algn="ctr"/>
            <a:r>
              <a:rPr lang="en-IL" sz="1600" dirty="0"/>
              <a:t>Advisor:</a:t>
            </a:r>
            <a:br>
              <a:rPr lang="en-IL" sz="1600" dirty="0"/>
            </a:br>
            <a:r>
              <a:rPr lang="en-IL" sz="1600" dirty="0"/>
              <a:t> PhD. Sulamy Moshe</a:t>
            </a:r>
            <a:br>
              <a:rPr lang="en-IL" sz="1600" dirty="0"/>
            </a:br>
            <a:endParaRPr lang="en-IL" sz="1600" dirty="0"/>
          </a:p>
          <a:p>
            <a:pPr algn="ctr"/>
            <a:r>
              <a:rPr lang="en-IL" sz="1600" dirty="0"/>
              <a:t>Link to GitHub:</a:t>
            </a:r>
            <a:br>
              <a:rPr lang="en-IL" sz="1600" dirty="0"/>
            </a:br>
            <a:r>
              <a:rPr lang="en-IL" sz="1600" dirty="0"/>
              <a:t>https://github.com/ElioPikuli/Dynamic-Labyrinths---Asymmetric-Hunter-vs.-Builder.git</a:t>
            </a:r>
          </a:p>
          <a:p>
            <a:pPr algn="ctr"/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78810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194F-743E-9D58-812A-BD5071CC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an Adaptive Opponent with Reinforcement Learning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72950-16CE-8BB8-D982-8E89C883B723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Application in Dynamic Labyrinths</a:t>
            </a:r>
          </a:p>
          <a:p>
            <a:r>
              <a:rPr lang="en-US" sz="2000" dirty="0"/>
              <a:t>We generate an ML agent that acts as an autonomous guard bots.</a:t>
            </a:r>
          </a:p>
          <a:p>
            <a:r>
              <a:rPr lang="en-US" sz="2000" dirty="0"/>
              <a:t>This agent is trained to compete against the player, learning to navigate the dynamic mazes created by the Builder.</a:t>
            </a:r>
          </a:p>
          <a:p>
            <a:r>
              <a:rPr lang="en-US" sz="2000" dirty="0"/>
              <a:t>The result is a challenging opponent that can adapt its strategy to the changing environment without being explicitly programmed for every scenario.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68F565-3C1B-60A7-C5A3-CE16348C675D}"/>
              </a:ext>
            </a:extLst>
          </p:cNvPr>
          <p:cNvGrpSpPr/>
          <p:nvPr/>
        </p:nvGrpSpPr>
        <p:grpSpPr>
          <a:xfrm>
            <a:off x="6099048" y="2118192"/>
            <a:ext cx="5458968" cy="2621615"/>
            <a:chOff x="1041009" y="1679185"/>
            <a:chExt cx="7772400" cy="37244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E4FDA1-D001-F5BF-2C4D-AFD4A22E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150"/>
            <a:stretch>
              <a:fillRect/>
            </a:stretch>
          </p:blipFill>
          <p:spPr>
            <a:xfrm>
              <a:off x="1041009" y="1679185"/>
              <a:ext cx="7772400" cy="372442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D9559-048E-1CE9-DB56-536E70C4E6A6}"/>
                </a:ext>
              </a:extLst>
            </p:cNvPr>
            <p:cNvSpPr/>
            <p:nvPr/>
          </p:nvSpPr>
          <p:spPr>
            <a:xfrm>
              <a:off x="1167618" y="2630658"/>
              <a:ext cx="1406770" cy="2686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57770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3A04-E247-A33B-E03E-05095D4F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Pathfinding Algorithms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1E06-88C1-BC81-734D-AC8854C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en-IL" altLang="en-IL" sz="2200"/>
              <a:t>LPA*: Designed specifically for dynamic environments like our changing mazes.</a:t>
            </a:r>
          </a:p>
          <a:p>
            <a:pPr lvl="0" fontAlgn="base">
              <a:spcAft>
                <a:spcPct val="0"/>
              </a:spcAft>
            </a:pPr>
            <a:r>
              <a:rPr lang="en-IL" altLang="en-IL" sz="2200"/>
              <a:t>D* Lite: Optimized for navigation where terrain is unknown or shifting.</a:t>
            </a:r>
          </a:p>
          <a:p>
            <a:pPr lvl="0" fontAlgn="base">
              <a:spcAft>
                <a:spcPct val="0"/>
              </a:spcAft>
            </a:pPr>
            <a:r>
              <a:rPr lang="en-IL" altLang="en-IL" sz="2200"/>
              <a:t>ARA*: Balances calculation speed with solution perfection.</a:t>
            </a:r>
          </a:p>
          <a:p>
            <a:endParaRPr lang="en-IL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96B8B-BECC-B81C-D4E1-553ABC18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" r="41142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595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B25A-953E-A917-82AA-711379A5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Defining Success: Core Functional Requirements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023A1-43B3-8BB3-2187-13C380E7F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102" y="1887085"/>
            <a:ext cx="9116683" cy="4154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Visually render the step-by-step execution of pathfinding algorithms.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Support cross-platform multiplayer sessions (PC Host, Mobile Client).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Generate a competitive Machine Learning agent.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Display educational information on the optimal algorithm for each map.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the mobile player to add obstacles in real-time.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Enable </a:t>
            </a:r>
            <a:r>
              <a:rPr lang="en-US" sz="1800" dirty="0" err="1"/>
              <a:t>replayability</a:t>
            </a:r>
            <a:r>
              <a:rPr lang="en-US" sz="1800" dirty="0"/>
              <a:t> of maps with optimal path visualization.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the time taken for the optimal algorithm to solve the map.</a:t>
            </a:r>
            <a:endParaRPr lang="en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276B5-C039-3379-29E3-260846F6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709"/>
            <a:ext cx="914902" cy="44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B5FD-283D-5FCB-EBCB-B98C8BA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Ensuring a Quality Experience: Non-Functional Goals</a:t>
            </a:r>
            <a:endParaRPr lang="en-IL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13652F-E842-AF7A-ECBC-EFDBCE0D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133" y="1690689"/>
            <a:ext cx="3538090" cy="173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Performance &amp; Compatibility</a:t>
            </a:r>
          </a:p>
          <a:p>
            <a:pPr marL="0" indent="0">
              <a:buNone/>
            </a:pPr>
            <a:r>
              <a:rPr lang="en-US" sz="2000" dirty="0"/>
              <a:t>The game will be fully functional on Windows and Android, with synchronized multiplayer game states.</a:t>
            </a:r>
            <a:endParaRPr lang="en-IL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7E9319-7274-BF48-E4BA-F8BCC74CF321}"/>
              </a:ext>
            </a:extLst>
          </p:cNvPr>
          <p:cNvSpPr txBox="1">
            <a:spLocks/>
          </p:cNvSpPr>
          <p:nvPr/>
        </p:nvSpPr>
        <p:spPr>
          <a:xfrm>
            <a:off x="2379133" y="4534775"/>
            <a:ext cx="3298634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Reliability</a:t>
            </a:r>
          </a:p>
          <a:p>
            <a:pPr marL="0" indent="0">
              <a:buNone/>
            </a:pPr>
            <a:r>
              <a:rPr lang="en-US" sz="2000" dirty="0"/>
              <a:t>All implemented pathfinding algorithms will produce Mathematically accurate results.</a:t>
            </a:r>
            <a:endParaRPr lang="en-IL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73473-09C8-0A61-EB86-ED1DE7448F0C}"/>
              </a:ext>
            </a:extLst>
          </p:cNvPr>
          <p:cNvSpPr txBox="1">
            <a:spLocks/>
          </p:cNvSpPr>
          <p:nvPr/>
        </p:nvSpPr>
        <p:spPr>
          <a:xfrm>
            <a:off x="8055166" y="4534776"/>
            <a:ext cx="3298634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Engagement</a:t>
            </a:r>
          </a:p>
          <a:p>
            <a:pPr marL="0" indent="0">
              <a:buNone/>
            </a:pPr>
            <a:r>
              <a:rPr lang="en-US" sz="2000" dirty="0"/>
              <a:t>The game will be fun and successfully achieve its educational purpose.</a:t>
            </a:r>
            <a:endParaRPr lang="en-IL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7E7B46-F71B-DE9C-5632-DFD8EFBFFDF8}"/>
              </a:ext>
            </a:extLst>
          </p:cNvPr>
          <p:cNvSpPr txBox="1">
            <a:spLocks/>
          </p:cNvSpPr>
          <p:nvPr/>
        </p:nvSpPr>
        <p:spPr>
          <a:xfrm>
            <a:off x="8055166" y="1690687"/>
            <a:ext cx="3664980" cy="195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Usability</a:t>
            </a:r>
          </a:p>
          <a:p>
            <a:pPr marL="0" indent="0">
              <a:buNone/>
            </a:pPr>
            <a:r>
              <a:rPr lang="en-US" sz="2000" dirty="0"/>
              <a:t>The Ul will automatically adapt to different screen resolutions, and input handling will be consistent across mouse and touchscreen devices.</a:t>
            </a:r>
            <a:endParaRPr lang="en-IL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5E4D47-8809-F881-1FD2-73F9CD4D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27" y="1690687"/>
            <a:ext cx="1837865" cy="1327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0BC70-C79E-2DC6-747B-6D345B55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6" y="4534775"/>
            <a:ext cx="1316351" cy="1471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C6F387-FCC5-B33B-BF49-F3E1E3E1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29" y="1690687"/>
            <a:ext cx="1989666" cy="1367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06FEC2-D84B-82A3-0C45-BDFB59AE1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34" y="4404649"/>
            <a:ext cx="1635858" cy="15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0F7B-E73A-9E34-8A2C-84BA82CB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Commitment to Quality: Verification and Evaluation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FE9DC-9104-0801-92AA-393C780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618"/>
            <a:ext cx="9668435" cy="55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utilize the industry-standard Unity Test Framework (UTF) for automated testing.</a:t>
            </a:r>
            <a:endParaRPr lang="en-IL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2344-87E6-B791-EDD6-5C13077A61B8}"/>
              </a:ext>
            </a:extLst>
          </p:cNvPr>
          <p:cNvSpPr txBox="1">
            <a:spLocks/>
          </p:cNvSpPr>
          <p:nvPr/>
        </p:nvSpPr>
        <p:spPr>
          <a:xfrm>
            <a:off x="838200" y="2341194"/>
            <a:ext cx="4666130" cy="558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Evaluation Strategy (What We Measure)</a:t>
            </a:r>
            <a:endParaRPr lang="en-IL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0D5356-9F9E-11DB-8D40-33D7B5DF8121}"/>
              </a:ext>
            </a:extLst>
          </p:cNvPr>
          <p:cNvSpPr txBox="1">
            <a:spLocks/>
          </p:cNvSpPr>
          <p:nvPr/>
        </p:nvSpPr>
        <p:spPr>
          <a:xfrm>
            <a:off x="1531784" y="2900181"/>
            <a:ext cx="7064829" cy="289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Algorithmic Integrity: </a:t>
            </a:r>
            <a:r>
              <a:rPr lang="en-US" sz="2000" dirty="0"/>
              <a:t>Verifying the mathematical accuracy of pathfinding logic.</a:t>
            </a:r>
          </a:p>
          <a:p>
            <a:pPr marL="0" indent="0">
              <a:buNone/>
            </a:pPr>
            <a:r>
              <a:rPr lang="en-US" sz="2000" b="1" dirty="0"/>
              <a:t>System Performance: </a:t>
            </a:r>
            <a:r>
              <a:rPr lang="en-US" sz="2000" dirty="0"/>
              <a:t>Measuring network stability and latency between devices.</a:t>
            </a:r>
          </a:p>
          <a:p>
            <a:pPr marL="0" indent="0">
              <a:buNone/>
            </a:pPr>
            <a:r>
              <a:rPr lang="en-US" sz="2000" b="1" dirty="0"/>
              <a:t>ML-Agent Proficiency:</a:t>
            </a:r>
            <a:r>
              <a:rPr lang="en-US" sz="2000" dirty="0"/>
              <a:t> Assessing the Al agent’s intelligence and behavior.</a:t>
            </a:r>
          </a:p>
          <a:p>
            <a:pPr marL="0" indent="0">
              <a:buNone/>
            </a:pPr>
            <a:r>
              <a:rPr lang="en-US" sz="2000" b="1" dirty="0"/>
              <a:t>Educational Efficacy:</a:t>
            </a:r>
            <a:r>
              <a:rPr lang="en-US" sz="2000" dirty="0"/>
              <a:t> Evaluating the design's effectiveness in teaching concepts.</a:t>
            </a:r>
            <a:endParaRPr lang="en-IL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CC2D3-6498-2A70-47D9-9A59C02D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439"/>
            <a:ext cx="693584" cy="25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EA4577-FFE4-9F0C-6483-38A4A1B9BC0D}"/>
              </a:ext>
            </a:extLst>
          </p:cNvPr>
          <p:cNvSpPr txBox="1">
            <a:spLocks/>
          </p:cNvSpPr>
          <p:nvPr/>
        </p:nvSpPr>
        <p:spPr>
          <a:xfrm>
            <a:off x="838200" y="1185494"/>
            <a:ext cx="4666130" cy="55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Verification Tools (How We Test)</a:t>
            </a:r>
            <a:endParaRPr lang="en-IL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EADFA-5282-D669-6A10-0C35272AB2C5}"/>
              </a:ext>
            </a:extLst>
          </p:cNvPr>
          <p:cNvSpPr txBox="1"/>
          <p:nvPr/>
        </p:nvSpPr>
        <p:spPr>
          <a:xfrm>
            <a:off x="4534149" y="2342981"/>
            <a:ext cx="3123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PlayMode</a:t>
            </a:r>
            <a:r>
              <a:rPr lang="en-US" sz="2400" b="1" dirty="0"/>
              <a:t> Tests</a:t>
            </a:r>
          </a:p>
          <a:p>
            <a:r>
              <a:rPr lang="en-US" sz="2400" dirty="0"/>
              <a:t>Integration tests to verify game mechanics during real-time execution.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8D18D-5363-D95A-1E72-6B1AE65D5138}"/>
              </a:ext>
            </a:extLst>
          </p:cNvPr>
          <p:cNvSpPr txBox="1"/>
          <p:nvPr/>
        </p:nvSpPr>
        <p:spPr>
          <a:xfrm>
            <a:off x="838200" y="2348315"/>
            <a:ext cx="341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EditMode</a:t>
            </a:r>
            <a:r>
              <a:rPr lang="en-US" sz="2400" b="1" dirty="0"/>
              <a:t> Tests</a:t>
            </a:r>
          </a:p>
          <a:p>
            <a:r>
              <a:rPr lang="en-US" sz="2400" dirty="0"/>
              <a:t>Unit tests for algorithms, run instantly in the editor.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F0A-53D2-D724-FB93-1EC64E16A73A}"/>
              </a:ext>
            </a:extLst>
          </p:cNvPr>
          <p:cNvSpPr txBox="1"/>
          <p:nvPr/>
        </p:nvSpPr>
        <p:spPr>
          <a:xfrm>
            <a:off x="7940114" y="2274838"/>
            <a:ext cx="3261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Performance Testing Extension</a:t>
            </a:r>
          </a:p>
          <a:p>
            <a:r>
              <a:rPr lang="en-US" sz="2400" dirty="0"/>
              <a:t>Benchmarking tools to measure execution time and memory usage.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420156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E353-324A-7890-7D86-F4FD2564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Navigating Development: Key Challenges and Learnings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1A83-1A9E-4A48-D26D-3ADA68B6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7"/>
            <a:ext cx="10515600" cy="835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adopted an iterative “learn-by-doing” methodology, supplementing a foundational Unity course with extensive research into documentation and developer forums.</a:t>
            </a:r>
            <a:endParaRPr lang="en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738CB-3A92-48DF-4151-B265F31D5FF6}"/>
              </a:ext>
            </a:extLst>
          </p:cNvPr>
          <p:cNvSpPr txBox="1"/>
          <p:nvPr/>
        </p:nvSpPr>
        <p:spPr>
          <a:xfrm>
            <a:off x="1793546" y="2470661"/>
            <a:ext cx="3709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 for Mobile Hardware</a:t>
            </a:r>
          </a:p>
          <a:p>
            <a:r>
              <a:rPr lang="en-US" dirty="0"/>
              <a:t>The computational expense of pathfinding required strict memory and resource management to prevent battery drain and maintain stable frame-rates on Android.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DC6F1-59DB-4248-4D64-7EC937F5DB2B}"/>
              </a:ext>
            </a:extLst>
          </p:cNvPr>
          <p:cNvSpPr txBox="1"/>
          <p:nvPr/>
        </p:nvSpPr>
        <p:spPr>
          <a:xfrm>
            <a:off x="7548155" y="2476302"/>
            <a:ext cx="4212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Cross-Platform Synchronization</a:t>
            </a:r>
          </a:p>
          <a:p>
            <a:r>
              <a:rPr lang="en-US" dirty="0"/>
              <a:t>Ensuring minimal latency and a consistent UI/UX between PC (mouse) and mobile (touch) was a complex networking and design challenge.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A730B-27AF-5409-A420-3664958EC48F}"/>
              </a:ext>
            </a:extLst>
          </p:cNvPr>
          <p:cNvSpPr txBox="1"/>
          <p:nvPr/>
        </p:nvSpPr>
        <p:spPr>
          <a:xfrm>
            <a:off x="5226598" y="4772297"/>
            <a:ext cx="4212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ML-Agent Training</a:t>
            </a:r>
          </a:p>
          <a:p>
            <a:r>
              <a:rPr lang="en-US" dirty="0"/>
              <a:t>The primary difficulty was training a neural network that was both intelligent enough to be a challenge and computationally light enough to run locally on a mobile device.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7926B-C4DA-4012-FCB5-71FF925A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7" y="4772297"/>
            <a:ext cx="1229758" cy="1354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314CA6-F4B2-7DC4-25EF-A3A64E8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3477"/>
            <a:ext cx="1236984" cy="115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7EB04-312B-7652-F83A-212D8C634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9" y="2476302"/>
            <a:ext cx="1051506" cy="11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50AD8-D4BF-F971-E615-74252BEF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Impact: Where Intuition Meets Algorithmic Insight</a:t>
            </a:r>
            <a:endParaRPr lang="en-IL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A604F-E287-3D49-4585-E46B78C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48" b="11273"/>
          <a:stretch>
            <a:fillRect/>
          </a:stretch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564CA-383A-EA7A-2E31-C0277BB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43" y="3703975"/>
            <a:ext cx="6172199" cy="239871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1800" dirty="0"/>
              <a:t>Summary: Dynamic Labyrinths is more than a game. it is a successful visualization tool that gamifies the differences between heuristic and non-heuristic search methods.</a:t>
            </a:r>
          </a:p>
          <a:p>
            <a:pPr marL="0" indent="0">
              <a:buNone/>
            </a:pPr>
            <a:r>
              <a:rPr lang="en-US" sz="1800" dirty="0"/>
              <a:t>The Core Value: It provides an intuitive understanding of how different algorithms adapt to complex, dynamic environments.</a:t>
            </a:r>
          </a:p>
          <a:p>
            <a:pPr marL="0" indent="0">
              <a:buNone/>
            </a:pPr>
            <a:r>
              <a:rPr lang="en-US" sz="1800" dirty="0"/>
              <a:t>Final Takeaway: By allowing players to directly interact with a constantly changing graph, the project transforms abstract computational concepts into a tangible, memorable experience.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54088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BB0FF-D15B-FFC0-A202-1D4B14FA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11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1472-4855-64EB-22AD-0C296D22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Challenge: Learning Algorithms Can</a:t>
            </a:r>
            <a:br>
              <a:rPr lang="en-US"/>
            </a:br>
            <a:r>
              <a:rPr lang="en-US"/>
              <a:t>Be Abstract and Disconnected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03AB3C-1590-19E0-1D37-626CC14AA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0812"/>
            <a:ext cx="4177675" cy="281043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320643-3D2E-C523-74F9-89FB6E62862F}"/>
              </a:ext>
            </a:extLst>
          </p:cNvPr>
          <p:cNvSpPr txBox="1">
            <a:spLocks/>
          </p:cNvSpPr>
          <p:nvPr/>
        </p:nvSpPr>
        <p:spPr>
          <a:xfrm>
            <a:off x="5015875" y="2637651"/>
            <a:ext cx="6713552" cy="2398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Traditional methods often rely on "passive information transfer”.</a:t>
            </a:r>
          </a:p>
          <a:p>
            <a:r>
              <a:rPr lang="en-US" sz="2200" dirty="0"/>
              <a:t>This "one-size-fits-all" approach can fail to stimulate interest.</a:t>
            </a:r>
          </a:p>
          <a:p>
            <a:r>
              <a:rPr lang="en-US" sz="2200" dirty="0"/>
              <a:t>There is a significant need for interactive, student-centered tools.</a:t>
            </a:r>
            <a:endParaRPr lang="en-IL" sz="2200" dirty="0"/>
          </a:p>
        </p:txBody>
      </p:sp>
    </p:spTree>
    <p:extLst>
      <p:ext uri="{BB962C8B-B14F-4D97-AF65-F5344CB8AC3E}">
        <p14:creationId xmlns:p14="http://schemas.microsoft.com/office/powerpoint/2010/main" val="271866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670A05-86C5-DDA8-C4D5-354C4949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67" y="2841707"/>
            <a:ext cx="699536" cy="1154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DBE146-6A61-F8C4-8A0C-9EC8316D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5" y="2853376"/>
            <a:ext cx="699536" cy="1154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07B46-020D-77A2-F30B-1771D363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597" y="2835537"/>
            <a:ext cx="699536" cy="115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311D3-4022-D7D8-3015-98FE263C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Evidence: Game-Based Learning Delivers</a:t>
            </a:r>
            <a:br>
              <a:rPr lang="en-US" dirty="0"/>
            </a:br>
            <a:r>
              <a:rPr lang="en-US" dirty="0"/>
              <a:t>Superior Outcomes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31F0-FB8E-EBB7-C84F-E506E7BAA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5"/>
            <a:ext cx="10515600" cy="1442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Recent empirical studies show that gamified environments can outperform traditional instructional methods in both cognitive learning and student motivation.</a:t>
            </a:r>
            <a:endParaRPr lang="en-IL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27623F-E6D2-05BE-F816-1F8CB02BD70F}"/>
              </a:ext>
            </a:extLst>
          </p:cNvPr>
          <p:cNvSpPr txBox="1">
            <a:spLocks/>
          </p:cNvSpPr>
          <p:nvPr/>
        </p:nvSpPr>
        <p:spPr>
          <a:xfrm>
            <a:off x="1665658" y="3527739"/>
            <a:ext cx="3657113" cy="1881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Boeker et al. (2013)</a:t>
            </a:r>
          </a:p>
          <a:p>
            <a:pPr marL="0" indent="0">
              <a:buNone/>
            </a:pPr>
            <a:r>
              <a:rPr lang="en-US" sz="1600" dirty="0"/>
              <a:t>A study in medical education found students using a game-based tool achieved significantly higher scores on cognitive knowledge tests and reported higher levels of fun and engagement.</a:t>
            </a:r>
            <a:endParaRPr lang="en-IL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25EFE-86D0-9EE2-535F-21B54A27797B}"/>
              </a:ext>
            </a:extLst>
          </p:cNvPr>
          <p:cNvSpPr txBox="1">
            <a:spLocks/>
          </p:cNvSpPr>
          <p:nvPr/>
        </p:nvSpPr>
        <p:spPr>
          <a:xfrm>
            <a:off x="6984588" y="3521569"/>
            <a:ext cx="3541754" cy="214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Gudadappanavar</a:t>
            </a:r>
            <a:r>
              <a:rPr lang="en-US" sz="1600" dirty="0"/>
              <a:t> et al. (2021)</a:t>
            </a:r>
          </a:p>
          <a:p>
            <a:pPr marL="0" indent="0">
              <a:buNone/>
            </a:pPr>
            <a:r>
              <a:rPr lang="en-US" sz="1600" dirty="0"/>
              <a:t>Research in pharmacology revealed gamified sessions led to a marked improvement in post-test knowledge scores and created an active, "student-centered” environment.</a:t>
            </a:r>
            <a:endParaRPr lang="en-IL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4E358A-FB18-EDEB-A5A4-30CFB566310A}"/>
              </a:ext>
            </a:extLst>
          </p:cNvPr>
          <p:cNvSpPr txBox="1">
            <a:spLocks/>
          </p:cNvSpPr>
          <p:nvPr/>
        </p:nvSpPr>
        <p:spPr>
          <a:xfrm>
            <a:off x="1069923" y="5874771"/>
            <a:ext cx="10052154" cy="976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Our Position: Our work is designed as a powerful, supplementary</a:t>
            </a:r>
          </a:p>
          <a:p>
            <a:pPr marL="0" indent="0" algn="ctr">
              <a:buNone/>
            </a:pPr>
            <a:r>
              <a:rPr lang="en-US" sz="2400" dirty="0"/>
              <a:t>enhancement to the existing curriculum.</a:t>
            </a:r>
            <a:endParaRPr lang="en-IL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4F83A-51EB-9501-3261-B8826608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95" y="2847206"/>
            <a:ext cx="699536" cy="11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7A521-07FC-0881-C1F6-B1CE0848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800" dirty="0"/>
              <a:t>Our Solution: A Game to Make Algorithms Tangible</a:t>
            </a:r>
            <a:endParaRPr lang="en-IL" sz="38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AAB7-983E-5B21-4D92-8246605C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872898"/>
            <a:ext cx="5038738" cy="1505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Project Definition </a:t>
            </a:r>
            <a:br>
              <a:rPr lang="en-US" sz="1400" b="1" dirty="0"/>
            </a:br>
            <a:r>
              <a:rPr lang="en-US" sz="1400" dirty="0"/>
              <a:t>Dynamic Labyrinths is an asymmetric multiplayer game designed to provide a unique and enjoyable approach to visualizing and learning pathfinding algorithms.</a:t>
            </a:r>
          </a:p>
        </p:txBody>
      </p:sp>
      <p:pic>
        <p:nvPicPr>
          <p:cNvPr id="12" name="Picture 11" descr="Cubes connected with a red line">
            <a:extLst>
              <a:ext uri="{FF2B5EF4-FFF2-40B4-BE49-F238E27FC236}">
                <a16:creationId xmlns:a16="http://schemas.microsoft.com/office/drawing/2014/main" id="{E5025B56-BC73-398D-3CDE-9B82391F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8" r="5667" b="-1"/>
          <a:stretch>
            <a:fillRect/>
          </a:stretch>
        </p:blipFill>
        <p:spPr>
          <a:xfrm>
            <a:off x="6513182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2AC15-0A48-7215-91AB-1B85207462F0}"/>
              </a:ext>
            </a:extLst>
          </p:cNvPr>
          <p:cNvSpPr txBox="1"/>
          <p:nvPr/>
        </p:nvSpPr>
        <p:spPr>
          <a:xfrm>
            <a:off x="632764" y="4378147"/>
            <a:ext cx="5038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Central Idea</a:t>
            </a:r>
          </a:p>
          <a:p>
            <a:r>
              <a:rPr lang="en-US" sz="1400" dirty="0"/>
              <a:t>By immersing players in a competitive 3D environment where the map itself is variable, the game brings algorithmic logic to life. Players "feel" how map complexity impacts navigation.</a:t>
            </a:r>
            <a:endParaRPr lang="en-IL" sz="1400" dirty="0"/>
          </a:p>
          <a:p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89266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471-4293-7D3F-EB09-C54C6BA8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452" b="1"/>
          <a:stretch>
            <a:fillRect/>
          </a:stretch>
        </p:blipFill>
        <p:spPr>
          <a:xfrm>
            <a:off x="2533507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2E4F1-160A-68EE-72CB-57513396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Two Roles, One Dynamic Battlefield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2F0D-9463-1A69-21E2-7BDBE979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Hunter</a:t>
            </a:r>
          </a:p>
          <a:p>
            <a:r>
              <a:rPr lang="en-US" sz="2000" dirty="0"/>
              <a:t>Objective: Navigate a complex 3D maze to collect puzzle pieces.</a:t>
            </a:r>
          </a:p>
          <a:p>
            <a:r>
              <a:rPr lang="en-US" sz="2000" dirty="0"/>
              <a:t>Challenge: Real-time navigation, obstacle avoidance, and making quick decisions to evade autonomous guard bots.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8618609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22E25-657D-898C-5DED-AC08D67B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7CDB5-0185-FEA8-2F64-2794608A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59" r="1155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CC663-01B5-855E-85C3-5F14CF9B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534429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Builder</a:t>
            </a:r>
          </a:p>
          <a:p>
            <a:r>
              <a:rPr lang="en-US" sz="2000" dirty="0"/>
              <a:t>Objective: Dynamically alter the map's topology in real-time.</a:t>
            </a:r>
          </a:p>
          <a:p>
            <a:r>
              <a:rPr lang="en-US" sz="2000" dirty="0"/>
              <a:t>Challenge: Strategically place walls and obstacles to assist the guard bots and oppose the Collector.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7926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94E8-C2B5-4C76-9D5B-B3C4A31A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Educational Engine: A Post-Round Algorithmic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9804-2A7D-C41C-E0B1-F155FB80C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7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project's key contribution is an educational feedback loop that connects gameplay directly to algorithmic theory.</a:t>
            </a:r>
            <a:endParaRPr lang="en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AC0E-B5DF-AE17-21D8-06586E5F68F7}"/>
              </a:ext>
            </a:extLst>
          </p:cNvPr>
          <p:cNvSpPr txBox="1"/>
          <p:nvPr/>
        </p:nvSpPr>
        <p:spPr>
          <a:xfrm>
            <a:off x="1010194" y="2699657"/>
            <a:ext cx="3149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Analyze</a:t>
            </a:r>
          </a:p>
          <a:p>
            <a:r>
              <a:rPr lang="en-US" sz="1400" dirty="0"/>
              <a:t>After a round, the system</a:t>
            </a:r>
          </a:p>
          <a:p>
            <a:r>
              <a:rPr lang="en-US" sz="1400" dirty="0"/>
              <a:t>analyzes the final, unique map</a:t>
            </a:r>
          </a:p>
          <a:p>
            <a:r>
              <a:rPr lang="en-US" sz="1400" dirty="0"/>
              <a:t>configuration.</a:t>
            </a:r>
            <a:endParaRPr lang="en-IL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7A15C-D700-B7BC-3D8D-E4A0B6B4B0A3}"/>
              </a:ext>
            </a:extLst>
          </p:cNvPr>
          <p:cNvSpPr txBox="1"/>
          <p:nvPr/>
        </p:nvSpPr>
        <p:spPr>
          <a:xfrm>
            <a:off x="8032205" y="4758307"/>
            <a:ext cx="314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Inform</a:t>
            </a:r>
          </a:p>
          <a:p>
            <a:r>
              <a:rPr lang="en-US" sz="1400" dirty="0"/>
              <a:t>The system presents the player with the specific algorithm that achieved the best performance for that map, along with educational context.</a:t>
            </a:r>
            <a:endParaRPr lang="en-I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3250F-D506-2A58-A011-78555E7C6A1E}"/>
              </a:ext>
            </a:extLst>
          </p:cNvPr>
          <p:cNvSpPr txBox="1"/>
          <p:nvPr/>
        </p:nvSpPr>
        <p:spPr>
          <a:xfrm>
            <a:off x="1010194" y="4758307"/>
            <a:ext cx="3388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Visualize</a:t>
            </a:r>
          </a:p>
          <a:p>
            <a:r>
              <a:rPr lang="en-US" sz="1400" dirty="0"/>
              <a:t>A replay mode provides real-time decision-making suggestions based on the calculated optimal route, allowing players to see the algorithm in action.</a:t>
            </a:r>
            <a:endParaRPr lang="en-I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C32D-6632-F439-C47D-1EA748E16FCB}"/>
              </a:ext>
            </a:extLst>
          </p:cNvPr>
          <p:cNvSpPr txBox="1"/>
          <p:nvPr/>
        </p:nvSpPr>
        <p:spPr>
          <a:xfrm>
            <a:off x="8032204" y="2699657"/>
            <a:ext cx="314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Calculate</a:t>
            </a:r>
          </a:p>
          <a:p>
            <a:r>
              <a:rPr lang="en-US" sz="1400" dirty="0"/>
              <a:t>A suite of different pathfinding algorithms calculates the theoretically optimal path from start to finish.</a:t>
            </a:r>
            <a:endParaRPr lang="en-IL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0D22B-0AF7-ADD5-ACE6-8E7DA0DFFC30}"/>
              </a:ext>
            </a:extLst>
          </p:cNvPr>
          <p:cNvGrpSpPr/>
          <p:nvPr/>
        </p:nvGrpSpPr>
        <p:grpSpPr>
          <a:xfrm>
            <a:off x="4521200" y="2522552"/>
            <a:ext cx="3149600" cy="3124200"/>
            <a:chOff x="4521200" y="2522552"/>
            <a:chExt cx="3149600" cy="3124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4CDEC4-4133-A616-7E82-38214060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1200" y="2522552"/>
              <a:ext cx="3149600" cy="3124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95747D-2801-12FE-EDFF-497030DC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2548" y="3202044"/>
              <a:ext cx="687146" cy="7191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7B806-5864-7B24-3DDE-18E1E289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48" y="4255031"/>
              <a:ext cx="687146" cy="737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3C126D-9DAF-E0EE-5D43-0F53B61C7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9099" y="4255031"/>
              <a:ext cx="721037" cy="7374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24AB6A-04D0-744D-C952-BDE777099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099" y="3202043"/>
              <a:ext cx="721037" cy="75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27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B1CE-E19B-6218-71DA-E21BA040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695B-8803-F100-4EC4-257B70BA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Technology Powering the Experience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84DC-FF92-9C35-48A8-1A16191E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3610"/>
            <a:ext cx="3298634" cy="195809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Unity Engine</a:t>
            </a:r>
          </a:p>
          <a:p>
            <a:pPr marL="0" indent="0" algn="ctr">
              <a:buNone/>
            </a:pPr>
            <a:r>
              <a:rPr lang="en-US" sz="2000" dirty="0"/>
              <a:t>The cross-platform</a:t>
            </a:r>
          </a:p>
          <a:p>
            <a:pPr marL="0" indent="0" algn="ctr">
              <a:buNone/>
            </a:pPr>
            <a:r>
              <a:rPr lang="en-US" sz="2000" dirty="0"/>
              <a:t>foundation for creating the</a:t>
            </a:r>
          </a:p>
          <a:p>
            <a:pPr marL="0" indent="0" algn="ctr">
              <a:buNone/>
            </a:pPr>
            <a:r>
              <a:rPr lang="en-US" sz="2000" dirty="0"/>
              <a:t>interactive 3D content,</a:t>
            </a:r>
          </a:p>
          <a:p>
            <a:pPr marL="0" indent="0" algn="ctr">
              <a:buNone/>
            </a:pPr>
            <a:r>
              <a:rPr lang="en-US" sz="2000" dirty="0"/>
              <a:t>using C# for implementing</a:t>
            </a:r>
          </a:p>
          <a:p>
            <a:pPr marL="0" indent="0" algn="ctr">
              <a:buNone/>
            </a:pPr>
            <a:r>
              <a:rPr lang="en-US" sz="2000" dirty="0"/>
              <a:t>complex game logic.</a:t>
            </a:r>
            <a:endParaRPr lang="en-IL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ABBEDF-6C53-A876-13FC-5EEB86BF473E}"/>
              </a:ext>
            </a:extLst>
          </p:cNvPr>
          <p:cNvSpPr txBox="1">
            <a:spLocks/>
          </p:cNvSpPr>
          <p:nvPr/>
        </p:nvSpPr>
        <p:spPr>
          <a:xfrm>
            <a:off x="4446683" y="3844425"/>
            <a:ext cx="3298633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Cross-Platform Multiplayer</a:t>
            </a:r>
          </a:p>
          <a:p>
            <a:pPr marL="0" indent="0" algn="ctr">
              <a:buNone/>
            </a:pPr>
            <a:r>
              <a:rPr lang="en-US" sz="1700" dirty="0"/>
              <a:t>Built with Unity's </a:t>
            </a:r>
            <a:r>
              <a:rPr lang="en-US" sz="1700" dirty="0" err="1"/>
              <a:t>Netcode</a:t>
            </a:r>
            <a:r>
              <a:rPr lang="en-US" sz="1700" dirty="0"/>
              <a:t> for </a:t>
            </a:r>
            <a:r>
              <a:rPr lang="en-US" sz="1700" dirty="0" err="1"/>
              <a:t>GameObjects</a:t>
            </a:r>
            <a:r>
              <a:rPr lang="en-US" sz="1700" dirty="0"/>
              <a:t> (NGO) and Relay service to enable seamless connectivity between PC (Host) and mobile (Client).</a:t>
            </a:r>
            <a:endParaRPr lang="en-IL" sz="17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A9A780-0955-E04A-6190-605C34387FE9}"/>
              </a:ext>
            </a:extLst>
          </p:cNvPr>
          <p:cNvSpPr txBox="1">
            <a:spLocks/>
          </p:cNvSpPr>
          <p:nvPr/>
        </p:nvSpPr>
        <p:spPr>
          <a:xfrm>
            <a:off x="8055165" y="3843610"/>
            <a:ext cx="3043179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Unity ML-Agents</a:t>
            </a:r>
          </a:p>
          <a:p>
            <a:pPr marL="0" indent="0" algn="ctr">
              <a:buNone/>
            </a:pPr>
            <a:r>
              <a:rPr lang="en-US" sz="1700" dirty="0"/>
              <a:t>An open-source toolkit used to transform the Unity environment in to a simulation for training intelligent agents via Reinforcement Learning.</a:t>
            </a:r>
            <a:endParaRPr lang="en-IL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544DB7-C8A5-4842-7474-35DE7B8F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669" y="1932404"/>
            <a:ext cx="1372169" cy="149045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8FE8D-0E52-7D0B-0CE4-BAFFD3D8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70" y="1936010"/>
            <a:ext cx="1677058" cy="149299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336DA-4D4D-7A09-D0AE-2041DAF8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50" y="1932404"/>
            <a:ext cx="1594733" cy="14965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7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3911A-527A-2970-A3A5-6DB1FDD5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Modular and Scalable System 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96AAF-1A00-CF77-904F-EE8EBB2E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246469"/>
            <a:ext cx="6408836" cy="42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3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1164</Words>
  <Application>Microsoft Macintosh PowerPoint</Application>
  <PresentationFormat>Widescreen</PresentationFormat>
  <Paragraphs>118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PowerPoint Presentation</vt:lpstr>
      <vt:lpstr>The Challenge: Learning Algorithms Can Be Abstract and Disconnected</vt:lpstr>
      <vt:lpstr>The Evidence: Game-Based Learning Delivers Superior Outcomes</vt:lpstr>
      <vt:lpstr>Our Solution: A Game to Make Algorithms Tangible</vt:lpstr>
      <vt:lpstr>Two Roles, One Dynamic Battlefield</vt:lpstr>
      <vt:lpstr>PowerPoint Presentation</vt:lpstr>
      <vt:lpstr>The Educational Engine: A Post-Round Algorithmic Analysis</vt:lpstr>
      <vt:lpstr>The Technology Powering the Experience</vt:lpstr>
      <vt:lpstr>A Modular and Scalable System Architecture</vt:lpstr>
      <vt:lpstr>Training an Adaptive Opponent with Reinforcement Learning</vt:lpstr>
      <vt:lpstr>Pathfinding Algorithms</vt:lpstr>
      <vt:lpstr>Defining Success: Core Functional Requirements</vt:lpstr>
      <vt:lpstr>Ensuring a Quality Experience: Non-Functional Goals</vt:lpstr>
      <vt:lpstr>Our Commitment to Quality: Verification and Evaluation</vt:lpstr>
      <vt:lpstr>PowerPoint Presentation</vt:lpstr>
      <vt:lpstr>Navigating Development: Key Challenges and Learnings</vt:lpstr>
      <vt:lpstr>Impact: Where Intuition Meets Algorithmic Insight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אליו פיקולי</dc:creator>
  <cp:lastModifiedBy>אליו פיקולי</cp:lastModifiedBy>
  <cp:revision>5</cp:revision>
  <dcterms:created xsi:type="dcterms:W3CDTF">2026-01-08T08:35:08Z</dcterms:created>
  <dcterms:modified xsi:type="dcterms:W3CDTF">2026-01-13T11:28:29Z</dcterms:modified>
</cp:coreProperties>
</file>